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86" r:id="rId5"/>
    <p:sldId id="288" r:id="rId6"/>
    <p:sldId id="289" r:id="rId7"/>
    <p:sldId id="290" r:id="rId8"/>
    <p:sldId id="287" r:id="rId9"/>
    <p:sldId id="292" r:id="rId10"/>
    <p:sldId id="294" r:id="rId11"/>
    <p:sldId id="295" r:id="rId12"/>
    <p:sldId id="296" r:id="rId13"/>
    <p:sldId id="293" r:id="rId14"/>
    <p:sldId id="297" r:id="rId15"/>
    <p:sldId id="285" r:id="rId16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Light"/>
        <a:ea typeface="Helvetica Light"/>
        <a:cs typeface="Helvetica Light"/>
        <a:sym typeface="Helvetica Light"/>
      </a:defRPr>
    </a:lvl1pPr>
    <a:lvl2pPr marL="0" marR="0" indent="228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Light"/>
        <a:ea typeface="Helvetica Light"/>
        <a:cs typeface="Helvetica Light"/>
        <a:sym typeface="Helvetica Light"/>
      </a:defRPr>
    </a:lvl2pPr>
    <a:lvl3pPr marL="0" marR="0" indent="457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Light"/>
        <a:ea typeface="Helvetica Light"/>
        <a:cs typeface="Helvetica Light"/>
        <a:sym typeface="Helvetica Light"/>
      </a:defRPr>
    </a:lvl3pPr>
    <a:lvl4pPr marL="0" marR="0" indent="685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Light"/>
        <a:ea typeface="Helvetica Light"/>
        <a:cs typeface="Helvetica Light"/>
        <a:sym typeface="Helvetica Light"/>
      </a:defRPr>
    </a:lvl4pPr>
    <a:lvl5pPr marL="0" marR="0" indent="9144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Light"/>
        <a:ea typeface="Helvetica Light"/>
        <a:cs typeface="Helvetica Light"/>
        <a:sym typeface="Helvetica Light"/>
      </a:defRPr>
    </a:lvl5pPr>
    <a:lvl6pPr marL="0" marR="0" indent="11430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Light"/>
        <a:ea typeface="Helvetica Light"/>
        <a:cs typeface="Helvetica Light"/>
        <a:sym typeface="Helvetica Light"/>
      </a:defRPr>
    </a:lvl6pPr>
    <a:lvl7pPr marL="0" marR="0" indent="1371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Light"/>
        <a:ea typeface="Helvetica Light"/>
        <a:cs typeface="Helvetica Light"/>
        <a:sym typeface="Helvetica Light"/>
      </a:defRPr>
    </a:lvl7pPr>
    <a:lvl8pPr marL="0" marR="0" indent="1600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Light"/>
        <a:ea typeface="Helvetica Light"/>
        <a:cs typeface="Helvetica Light"/>
        <a:sym typeface="Helvetica Light"/>
      </a:defRPr>
    </a:lvl8pPr>
    <a:lvl9pPr marL="0" marR="0" indent="1828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Light"/>
        <a:ea typeface="Helvetica Light"/>
        <a:cs typeface="Helvetica Light"/>
        <a:sym typeface="Helvetica Light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Nicolas Martignole" initials="NM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3C0FC">
              <a:alpha val="26000"/>
            </a:srgbClr>
          </a:solidFill>
        </a:fill>
      </a:tcStyle>
    </a:band2H>
    <a:firstCo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D6D6D6"/>
              </a:solidFill>
              <a:prstDash val="solid"/>
              <a:miter lim="400000"/>
            </a:ln>
          </a:left>
          <a:right>
            <a:ln w="254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chemeClr val="accent1">
              <a:hueOff val="-136794"/>
              <a:satOff val="-2150"/>
              <a:lumOff val="15693"/>
            </a:schemeClr>
          </a:solidFill>
        </a:fill>
      </a:tcStyle>
    </a:firstCol>
    <a:lastRow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254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6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chemeClr val="accent1"/>
          </a:solidFill>
        </a:fill>
      </a:tcStyle>
    </a:lastRow>
    <a:firstRow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6D6"/>
              </a:solidFill>
              <a:prstDash val="solid"/>
              <a:miter lim="400000"/>
            </a:ln>
          </a:top>
          <a:bottom>
            <a:ln w="254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8EA5CB">
              <a:alpha val="25000"/>
            </a:srgbClr>
          </a:solidFill>
        </a:fill>
      </a:tcStyle>
    </a:band2H>
    <a:firstCo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4CB9"/>
          </a:solidFill>
        </a:fill>
      </a:tcStyle>
    </a:lastRow>
    <a:firstRow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4CB9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AAAAAA"/>
              </a:solidFill>
              <a:prstDash val="solid"/>
              <a:miter lim="400000"/>
            </a:ln>
          </a:left>
          <a:right>
            <a:ln w="12700" cap="flat">
              <a:solidFill>
                <a:srgbClr val="AAAAAA"/>
              </a:solidFill>
              <a:prstDash val="solid"/>
              <a:miter lim="400000"/>
            </a:ln>
          </a:right>
          <a:top>
            <a:ln w="12700" cap="flat">
              <a:solidFill>
                <a:srgbClr val="AAAAAA"/>
              </a:solidFill>
              <a:prstDash val="solid"/>
              <a:miter lim="400000"/>
            </a:ln>
          </a:top>
          <a:bottom>
            <a:ln w="12700" cap="flat">
              <a:solidFill>
                <a:srgbClr val="AAAAAA"/>
              </a:solidFill>
              <a:prstDash val="solid"/>
              <a:miter lim="400000"/>
            </a:ln>
          </a:bottom>
          <a:insideH>
            <a:ln w="12700" cap="flat">
              <a:solidFill>
                <a:srgbClr val="AAAAAA"/>
              </a:solidFill>
              <a:prstDash val="solid"/>
              <a:miter lim="400000"/>
            </a:ln>
          </a:insideH>
          <a:insideV>
            <a:ln w="12700" cap="flat">
              <a:solidFill>
                <a:srgbClr val="AAAAAA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chemeClr val="accent3">
              <a:alpha val="35000"/>
            </a:schemeClr>
          </a:solidFill>
        </a:fill>
      </a:tcStyle>
    </a:band2H>
    <a:firstCo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2D7132"/>
          </a:solidFill>
        </a:fill>
      </a:tcStyle>
    </a:firstCol>
    <a:lastRow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3"/>
          </a:solidFill>
        </a:fill>
      </a:tcStyle>
    </a:lastRow>
    <a:firstRow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254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BF630E"/>
          </a:solidFill>
        </a:fill>
      </a:tcStyle>
    </a:firstCol>
    <a:lastRow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B4407"/>
          </a:solidFill>
        </a:fill>
      </a:tcStyle>
    </a:lastRow>
    <a:firstRow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B4407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909090"/>
              </a:solidFill>
              <a:prstDash val="solid"/>
              <a:miter lim="400000"/>
            </a:ln>
          </a:left>
          <a:right>
            <a:ln w="12700" cap="flat">
              <a:solidFill>
                <a:srgbClr val="909090"/>
              </a:solidFill>
              <a:prstDash val="solid"/>
              <a:miter lim="400000"/>
            </a:ln>
          </a:right>
          <a:top>
            <a:ln w="12700" cap="flat">
              <a:solidFill>
                <a:srgbClr val="909090"/>
              </a:solidFill>
              <a:prstDash val="solid"/>
              <a:miter lim="400000"/>
            </a:ln>
          </a:top>
          <a:bottom>
            <a:ln w="12700" cap="flat">
              <a:solidFill>
                <a:srgbClr val="909090"/>
              </a:solidFill>
              <a:prstDash val="solid"/>
              <a:miter lim="400000"/>
            </a:ln>
          </a:bottom>
          <a:insideH>
            <a:ln w="12700" cap="flat">
              <a:solidFill>
                <a:srgbClr val="909090"/>
              </a:solidFill>
              <a:prstDash val="solid"/>
              <a:miter lim="400000"/>
            </a:ln>
          </a:insideH>
          <a:insideV>
            <a:ln w="12700" cap="flat">
              <a:solidFill>
                <a:srgbClr val="90909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1F2428"/>
          </a:solidFill>
        </a:fill>
      </a:tcStyle>
    </a:firstCol>
    <a:lastRow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84B4C"/>
          </a:solidFill>
        </a:fill>
      </a:tcStyle>
    </a:lastRow>
    <a:firstRow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84B4C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5971" autoAdjust="0"/>
  </p:normalViewPr>
  <p:slideViewPr>
    <p:cSldViewPr snapToGrid="0">
      <p:cViewPr varScale="1">
        <p:scale>
          <a:sx n="48" d="100"/>
          <a:sy n="48" d="100"/>
        </p:scale>
        <p:origin x="39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1" name="Shape 191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fr-FR" dirty="0"/>
              <a:t>Intro rapide =&gt; Bienvenues dans cette formation accélérée pour devenir musicien et tout spécialement conçue pour les devs!</a:t>
            </a:r>
          </a:p>
          <a:p>
            <a:pPr rtl="0"/>
            <a:r>
              <a:rPr lang="fr-FR" dirty="0"/>
              <a:t>Petit sondage combien jouent ou ont joué d’un instrument dans leur vie(plus de 3 minutes si possibles. Parmi ceux-là, qui a des notions de solfège?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241879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re et sous-titre ave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e du titre"/>
          <p:cNvSpPr txBox="1">
            <a:spLocks noGrp="1"/>
          </p:cNvSpPr>
          <p:nvPr>
            <p:ph type="title"/>
          </p:nvPr>
        </p:nvSpPr>
        <p:spPr>
          <a:xfrm>
            <a:off x="1463959" y="3432813"/>
            <a:ext cx="21456082" cy="5117123"/>
          </a:xfrm>
          <a:prstGeom prst="rect">
            <a:avLst/>
          </a:prstGeom>
        </p:spPr>
        <p:txBody>
          <a:bodyPr anchor="t"/>
          <a:lstStyle>
            <a:lvl1pPr>
              <a:defRPr>
                <a:solidFill>
                  <a:schemeClr val="accent3">
                    <a:hueOff val="1072396"/>
                    <a:satOff val="5650"/>
                    <a:lumOff val="-11199"/>
                  </a:schemeClr>
                </a:solidFill>
              </a:defRPr>
            </a:lvl1pPr>
          </a:lstStyle>
          <a:p>
            <a:r>
              <a:t>Texte du titre</a:t>
            </a:r>
          </a:p>
        </p:txBody>
      </p:sp>
      <p:sp>
        <p:nvSpPr>
          <p:cNvPr id="13" name="Texte niveau 1…"/>
          <p:cNvSpPr txBox="1">
            <a:spLocks noGrp="1"/>
          </p:cNvSpPr>
          <p:nvPr>
            <p:ph type="body" sz="quarter" idx="1"/>
          </p:nvPr>
        </p:nvSpPr>
        <p:spPr>
          <a:xfrm>
            <a:off x="1163381" y="9935309"/>
            <a:ext cx="14716126" cy="284438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None/>
              <a:defRPr sz="6600">
                <a:solidFill>
                  <a:schemeClr val="accent6">
                    <a:hueOff val="178658"/>
                    <a:satOff val="-2415"/>
                    <a:lumOff val="-35555"/>
                  </a:schemeClr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L="0" indent="228600">
              <a:spcBef>
                <a:spcPts val="0"/>
              </a:spcBef>
              <a:buSzTx/>
              <a:buNone/>
              <a:defRPr sz="6600">
                <a:solidFill>
                  <a:schemeClr val="accent6">
                    <a:hueOff val="178658"/>
                    <a:satOff val="-2415"/>
                    <a:lumOff val="-35555"/>
                  </a:schemeClr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marL="0" indent="457200">
              <a:spcBef>
                <a:spcPts val="0"/>
              </a:spcBef>
              <a:buSzTx/>
              <a:buNone/>
              <a:defRPr sz="6600">
                <a:solidFill>
                  <a:schemeClr val="accent6">
                    <a:hueOff val="178658"/>
                    <a:satOff val="-2415"/>
                    <a:lumOff val="-35555"/>
                  </a:schemeClr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marL="0" indent="685800">
              <a:spcBef>
                <a:spcPts val="0"/>
              </a:spcBef>
              <a:buSzTx/>
              <a:buNone/>
              <a:defRPr sz="6600">
                <a:solidFill>
                  <a:schemeClr val="accent6">
                    <a:hueOff val="178658"/>
                    <a:satOff val="-2415"/>
                    <a:lumOff val="-35555"/>
                  </a:schemeClr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marL="0" indent="914400">
              <a:spcBef>
                <a:spcPts val="0"/>
              </a:spcBef>
              <a:buSzTx/>
              <a:buNone/>
              <a:defRPr sz="6600">
                <a:solidFill>
                  <a:schemeClr val="accent6">
                    <a:hueOff val="178658"/>
                    <a:satOff val="-2415"/>
                    <a:lumOff val="-35555"/>
                  </a:schemeClr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14" name="Rectangle"/>
          <p:cNvSpPr/>
          <p:nvPr/>
        </p:nvSpPr>
        <p:spPr>
          <a:xfrm>
            <a:off x="-54551" y="12917434"/>
            <a:ext cx="24475242" cy="848168"/>
          </a:xfrm>
          <a:prstGeom prst="rect">
            <a:avLst/>
          </a:prstGeom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6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5" name="#DevoxxFR"/>
          <p:cNvSpPr txBox="1"/>
          <p:nvPr/>
        </p:nvSpPr>
        <p:spPr>
          <a:xfrm>
            <a:off x="243933" y="13079579"/>
            <a:ext cx="1664087" cy="523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 sz="2200"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t>#DevoxxFR</a:t>
            </a:r>
          </a:p>
        </p:txBody>
      </p:sp>
      <p:sp>
        <p:nvSpPr>
          <p:cNvPr id="16" name="Numéro de diapositiv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Vierge copie">
    <p:bg>
      <p:bgPr>
        <a:gradFill flip="none" rotWithShape="1">
          <a:gsLst>
            <a:gs pos="908">
              <a:srgbClr val="1DBFBF"/>
            </a:gs>
            <a:gs pos="76652">
              <a:srgbClr val="EB8039"/>
            </a:gs>
            <a:gs pos="91956">
              <a:srgbClr val="49384D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Numéro de diapositiv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pecial">
    <p:bg>
      <p:bgPr>
        <a:solidFill>
          <a:srgbClr val="2461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#DevoxxFR"/>
          <p:cNvSpPr txBox="1"/>
          <p:nvPr/>
        </p:nvSpPr>
        <p:spPr>
          <a:xfrm>
            <a:off x="200890" y="13079581"/>
            <a:ext cx="1664087" cy="523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 sz="2200"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t>#DevoxxFR</a:t>
            </a:r>
          </a:p>
        </p:txBody>
      </p:sp>
      <p:sp>
        <p:nvSpPr>
          <p:cNvPr id="174" name="Numéro de diapositiv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re et texte">
    <p:bg>
      <p:bgPr>
        <a:solidFill>
          <a:srgbClr val="4938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Texte du titre"/>
          <p:cNvSpPr txBox="1">
            <a:spLocks noGrp="1"/>
          </p:cNvSpPr>
          <p:nvPr>
            <p:ph type="title"/>
          </p:nvPr>
        </p:nvSpPr>
        <p:spPr>
          <a:xfrm>
            <a:off x="4833937" y="136442"/>
            <a:ext cx="14716126" cy="2579983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rgbClr val="EFB129"/>
                </a:solidFill>
              </a:defRPr>
            </a:lvl1pPr>
          </a:lstStyle>
          <a:p>
            <a:r>
              <a:t>Texte du titre</a:t>
            </a:r>
          </a:p>
        </p:txBody>
      </p:sp>
      <p:sp>
        <p:nvSpPr>
          <p:cNvPr id="182" name="Numéro de diapositiv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  <p:sp>
        <p:nvSpPr>
          <p:cNvPr id="183" name="Texte niveau 1…"/>
          <p:cNvSpPr txBox="1">
            <a:spLocks noGrp="1"/>
          </p:cNvSpPr>
          <p:nvPr>
            <p:ph type="body" idx="1"/>
          </p:nvPr>
        </p:nvSpPr>
        <p:spPr>
          <a:xfrm>
            <a:off x="3487082" y="3187793"/>
            <a:ext cx="17409836" cy="936032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5900"/>
              </a:spcBef>
              <a:buSzTx/>
              <a:buNone/>
              <a:defRPr sz="4800">
                <a:solidFill>
                  <a:srgbClr val="EB8039"/>
                </a:solidFill>
              </a:defRPr>
            </a:lvl1pPr>
            <a:lvl2pPr marL="0" indent="228600">
              <a:spcBef>
                <a:spcPts val="5900"/>
              </a:spcBef>
              <a:buSzTx/>
              <a:buNone/>
              <a:defRPr sz="4800">
                <a:solidFill>
                  <a:srgbClr val="EB8039"/>
                </a:solidFill>
              </a:defRPr>
            </a:lvl2pPr>
            <a:lvl3pPr marL="0" indent="457200">
              <a:spcBef>
                <a:spcPts val="5900"/>
              </a:spcBef>
              <a:buSzTx/>
              <a:buNone/>
              <a:defRPr sz="4800">
                <a:solidFill>
                  <a:srgbClr val="EB8039"/>
                </a:solidFill>
              </a:defRPr>
            </a:lvl3pPr>
            <a:lvl4pPr marL="0" indent="685800">
              <a:spcBef>
                <a:spcPts val="5900"/>
              </a:spcBef>
              <a:buSzTx/>
              <a:buNone/>
              <a:defRPr sz="4800">
                <a:solidFill>
                  <a:srgbClr val="EB8039"/>
                </a:solidFill>
              </a:defRPr>
            </a:lvl4pPr>
            <a:lvl5pPr marL="0" indent="914400">
              <a:spcBef>
                <a:spcPts val="5900"/>
              </a:spcBef>
              <a:buSzTx/>
              <a:buNone/>
              <a:defRPr sz="4800">
                <a:solidFill>
                  <a:srgbClr val="EB8039"/>
                </a:solidFill>
              </a:defRPr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184" name="Rectangle"/>
          <p:cNvSpPr/>
          <p:nvPr/>
        </p:nvSpPr>
        <p:spPr>
          <a:xfrm>
            <a:off x="-7640" y="2483573"/>
            <a:ext cx="24855102" cy="349916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600">
                <a:solidFill>
                  <a:srgbClr val="EFB129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re et sous-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"/>
          <p:cNvSpPr/>
          <p:nvPr/>
        </p:nvSpPr>
        <p:spPr>
          <a:xfrm>
            <a:off x="-54551" y="12917434"/>
            <a:ext cx="24475242" cy="848168"/>
          </a:xfrm>
          <a:prstGeom prst="rect">
            <a:avLst/>
          </a:prstGeom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6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4" name="#DevoxxFR"/>
          <p:cNvSpPr txBox="1"/>
          <p:nvPr/>
        </p:nvSpPr>
        <p:spPr>
          <a:xfrm>
            <a:off x="243933" y="13079579"/>
            <a:ext cx="1664087" cy="523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 sz="2200"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t>#DevoxxFR</a:t>
            </a:r>
          </a:p>
        </p:txBody>
      </p:sp>
      <p:sp>
        <p:nvSpPr>
          <p:cNvPr id="25" name="Numéro de diapositiv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  <p:sp>
        <p:nvSpPr>
          <p:cNvPr id="26" name="Texte niveau 1…"/>
          <p:cNvSpPr txBox="1">
            <a:spLocks noGrp="1"/>
          </p:cNvSpPr>
          <p:nvPr>
            <p:ph type="body" sz="quarter" idx="1"/>
          </p:nvPr>
        </p:nvSpPr>
        <p:spPr>
          <a:xfrm>
            <a:off x="4833937" y="8197453"/>
            <a:ext cx="14716126" cy="284438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None/>
              <a:defRPr sz="6600">
                <a:solidFill>
                  <a:schemeClr val="accent6">
                    <a:hueOff val="178658"/>
                    <a:satOff val="-2415"/>
                    <a:lumOff val="-35555"/>
                  </a:schemeClr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L="0" indent="228600">
              <a:spcBef>
                <a:spcPts val="0"/>
              </a:spcBef>
              <a:buSzTx/>
              <a:buNone/>
              <a:defRPr sz="6600">
                <a:solidFill>
                  <a:schemeClr val="accent6">
                    <a:hueOff val="178658"/>
                    <a:satOff val="-2415"/>
                    <a:lumOff val="-35555"/>
                  </a:schemeClr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marL="0" indent="457200">
              <a:spcBef>
                <a:spcPts val="0"/>
              </a:spcBef>
              <a:buSzTx/>
              <a:buNone/>
              <a:defRPr sz="6600">
                <a:solidFill>
                  <a:schemeClr val="accent6">
                    <a:hueOff val="178658"/>
                    <a:satOff val="-2415"/>
                    <a:lumOff val="-35555"/>
                  </a:schemeClr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marL="0" indent="685800">
              <a:spcBef>
                <a:spcPts val="0"/>
              </a:spcBef>
              <a:buSzTx/>
              <a:buNone/>
              <a:defRPr sz="6600">
                <a:solidFill>
                  <a:schemeClr val="accent6">
                    <a:hueOff val="178658"/>
                    <a:satOff val="-2415"/>
                    <a:lumOff val="-35555"/>
                  </a:schemeClr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marL="0" indent="914400">
              <a:spcBef>
                <a:spcPts val="0"/>
              </a:spcBef>
              <a:buSzTx/>
              <a:buNone/>
              <a:defRPr sz="6600">
                <a:solidFill>
                  <a:schemeClr val="accent6">
                    <a:hueOff val="178658"/>
                    <a:satOff val="-2415"/>
                    <a:lumOff val="-35555"/>
                  </a:schemeClr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27" name="Texte du titre"/>
          <p:cNvSpPr txBox="1">
            <a:spLocks noGrp="1"/>
          </p:cNvSpPr>
          <p:nvPr>
            <p:ph type="title"/>
          </p:nvPr>
        </p:nvSpPr>
        <p:spPr>
          <a:xfrm>
            <a:off x="2366919" y="3483933"/>
            <a:ext cx="19632303" cy="1976271"/>
          </a:xfrm>
          <a:prstGeom prst="rect">
            <a:avLst/>
          </a:prstGeom>
        </p:spPr>
        <p:txBody>
          <a:bodyPr anchor="b"/>
          <a:lstStyle>
            <a:lvl1pPr algn="ctr"/>
          </a:lstStyle>
          <a:p>
            <a:r>
              <a:t>Texte du titre</a:t>
            </a:r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re et sous-titre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"/>
          <p:cNvSpPr/>
          <p:nvPr/>
        </p:nvSpPr>
        <p:spPr>
          <a:xfrm>
            <a:off x="-54551" y="12917434"/>
            <a:ext cx="24475242" cy="848168"/>
          </a:xfrm>
          <a:prstGeom prst="rect">
            <a:avLst/>
          </a:prstGeom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6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5" name="#DevoxxFR"/>
          <p:cNvSpPr txBox="1"/>
          <p:nvPr/>
        </p:nvSpPr>
        <p:spPr>
          <a:xfrm>
            <a:off x="243933" y="13079579"/>
            <a:ext cx="1664087" cy="523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 sz="2200"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t>#DevoxxFR</a:t>
            </a:r>
          </a:p>
        </p:txBody>
      </p:sp>
      <p:sp>
        <p:nvSpPr>
          <p:cNvPr id="36" name="Numéro de diapositiv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  <p:sp>
        <p:nvSpPr>
          <p:cNvPr id="37" name="Texte du titre"/>
          <p:cNvSpPr txBox="1">
            <a:spLocks noGrp="1"/>
          </p:cNvSpPr>
          <p:nvPr>
            <p:ph type="title"/>
          </p:nvPr>
        </p:nvSpPr>
        <p:spPr>
          <a:xfrm>
            <a:off x="2366919" y="3483933"/>
            <a:ext cx="19632303" cy="1976271"/>
          </a:xfrm>
          <a:prstGeom prst="rect">
            <a:avLst/>
          </a:prstGeom>
        </p:spPr>
        <p:txBody>
          <a:bodyPr anchor="b"/>
          <a:lstStyle/>
          <a:p>
            <a:r>
              <a:t>Texte du titre</a:t>
            </a:r>
          </a:p>
        </p:txBody>
      </p:sp>
      <p:sp>
        <p:nvSpPr>
          <p:cNvPr id="38" name="Texte niveau 1…"/>
          <p:cNvSpPr txBox="1"/>
          <p:nvPr/>
        </p:nvSpPr>
        <p:spPr>
          <a:xfrm>
            <a:off x="2326994" y="6580448"/>
            <a:ext cx="14716126" cy="45931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>
            <a:normAutofit/>
          </a:bodyPr>
          <a:lstStyle>
            <a:lvl1pPr algn="l" defTabSz="714732">
              <a:defRPr sz="5742">
                <a:solidFill>
                  <a:schemeClr val="accent6">
                    <a:hueOff val="178658"/>
                    <a:satOff val="-2415"/>
                    <a:lumOff val="-35555"/>
                  </a:schemeClr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indent="198881" algn="l" defTabSz="714732">
              <a:defRPr sz="5742">
                <a:solidFill>
                  <a:schemeClr val="accent6">
                    <a:hueOff val="178658"/>
                    <a:satOff val="-2415"/>
                    <a:lumOff val="-35555"/>
                  </a:schemeClr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indent="397763" algn="l" defTabSz="714732">
              <a:defRPr sz="5742">
                <a:solidFill>
                  <a:schemeClr val="accent6">
                    <a:hueOff val="178658"/>
                    <a:satOff val="-2415"/>
                    <a:lumOff val="-35555"/>
                  </a:schemeClr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indent="596645" algn="l" defTabSz="714732">
              <a:defRPr sz="5742">
                <a:solidFill>
                  <a:schemeClr val="accent6">
                    <a:hueOff val="178658"/>
                    <a:satOff val="-2415"/>
                    <a:lumOff val="-35555"/>
                  </a:schemeClr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indent="795527" algn="l" defTabSz="714732">
              <a:defRPr sz="5742">
                <a:solidFill>
                  <a:schemeClr val="accent6">
                    <a:hueOff val="178658"/>
                    <a:satOff val="-2415"/>
                    <a:lumOff val="-35555"/>
                  </a:schemeClr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re et tex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exte du titre"/>
          <p:cNvSpPr txBox="1">
            <a:spLocks noGrp="1"/>
          </p:cNvSpPr>
          <p:nvPr>
            <p:ph type="title"/>
          </p:nvPr>
        </p:nvSpPr>
        <p:spPr>
          <a:xfrm>
            <a:off x="4833937" y="136442"/>
            <a:ext cx="14716126" cy="2579983"/>
          </a:xfrm>
          <a:prstGeom prst="rect">
            <a:avLst/>
          </a:prstGeom>
        </p:spPr>
        <p:txBody>
          <a:bodyPr/>
          <a:lstStyle>
            <a:lvl1pPr algn="ctr"/>
          </a:lstStyle>
          <a:p>
            <a:r>
              <a:t>Texte du titre</a:t>
            </a:r>
          </a:p>
        </p:txBody>
      </p:sp>
      <p:sp>
        <p:nvSpPr>
          <p:cNvPr id="56" name="Numéro de diapositiv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  <p:sp>
        <p:nvSpPr>
          <p:cNvPr id="57" name="Texte niveau 1…"/>
          <p:cNvSpPr txBox="1">
            <a:spLocks noGrp="1"/>
          </p:cNvSpPr>
          <p:nvPr>
            <p:ph type="body" idx="1"/>
          </p:nvPr>
        </p:nvSpPr>
        <p:spPr>
          <a:xfrm>
            <a:off x="3004404" y="2941773"/>
            <a:ext cx="18831014" cy="9606343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5900"/>
              </a:spcBef>
              <a:buSzTx/>
              <a:buNone/>
              <a:defRPr sz="4800">
                <a:solidFill>
                  <a:srgbClr val="000000"/>
                </a:solidFill>
              </a:defRPr>
            </a:lvl1pPr>
            <a:lvl2pPr marL="0" indent="228600">
              <a:spcBef>
                <a:spcPts val="5900"/>
              </a:spcBef>
              <a:buSzTx/>
              <a:buNone/>
              <a:defRPr sz="4800">
                <a:solidFill>
                  <a:srgbClr val="000000"/>
                </a:solidFill>
              </a:defRPr>
            </a:lvl2pPr>
            <a:lvl3pPr marL="0" indent="457200">
              <a:spcBef>
                <a:spcPts val="5900"/>
              </a:spcBef>
              <a:buSzTx/>
              <a:buNone/>
              <a:defRPr sz="4800">
                <a:solidFill>
                  <a:srgbClr val="000000"/>
                </a:solidFill>
              </a:defRPr>
            </a:lvl3pPr>
            <a:lvl4pPr marL="0" indent="685800">
              <a:spcBef>
                <a:spcPts val="5900"/>
              </a:spcBef>
              <a:buSzTx/>
              <a:buNone/>
              <a:defRPr sz="4800">
                <a:solidFill>
                  <a:srgbClr val="000000"/>
                </a:solidFill>
              </a:defRPr>
            </a:lvl4pPr>
            <a:lvl5pPr marL="0" indent="914400">
              <a:spcBef>
                <a:spcPts val="5900"/>
              </a:spcBef>
              <a:buSzTx/>
              <a:buNone/>
              <a:defRPr sz="4800">
                <a:solidFill>
                  <a:srgbClr val="000000"/>
                </a:solidFill>
              </a:defRPr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58" name="Rectangle"/>
          <p:cNvSpPr/>
          <p:nvPr/>
        </p:nvSpPr>
        <p:spPr>
          <a:xfrm>
            <a:off x="-7640" y="2483573"/>
            <a:ext cx="24855102" cy="88882"/>
          </a:xfrm>
          <a:prstGeom prst="rect">
            <a:avLst/>
          </a:prstGeom>
          <a:solidFill>
            <a:srgbClr val="0F3471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600">
                <a:solidFill>
                  <a:schemeClr val="accent5">
                    <a:hueOff val="243052"/>
                    <a:satOff val="19712"/>
                    <a:lumOff val="-10957"/>
                  </a:schemeClr>
                </a:solidFill>
              </a:defRPr>
            </a:pPr>
            <a:endParaRPr/>
          </a:p>
        </p:txBody>
      </p:sp>
      <p:pic>
        <p:nvPicPr>
          <p:cNvPr id="59" name="barre_bas_2022.png" descr="barre_bas_202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8" y="12954000"/>
            <a:ext cx="24384001" cy="762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re - Centr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Texte du titre"/>
          <p:cNvSpPr txBox="1">
            <a:spLocks noGrp="1"/>
          </p:cNvSpPr>
          <p:nvPr>
            <p:ph type="title"/>
          </p:nvPr>
        </p:nvSpPr>
        <p:spPr>
          <a:xfrm>
            <a:off x="1355816" y="3438815"/>
            <a:ext cx="21672368" cy="6838370"/>
          </a:xfrm>
          <a:prstGeom prst="rect">
            <a:avLst/>
          </a:prstGeom>
        </p:spPr>
        <p:txBody>
          <a:bodyPr/>
          <a:lstStyle>
            <a:lvl1pPr algn="ctr"/>
          </a:lstStyle>
          <a:p>
            <a:r>
              <a:t>Texte du titre</a:t>
            </a:r>
          </a:p>
        </p:txBody>
      </p:sp>
      <p:sp>
        <p:nvSpPr>
          <p:cNvPr id="86" name="Numéro de diapositiv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re, puces et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ubway2.png"/>
          <p:cNvSpPr>
            <a:spLocks noGrp="1"/>
          </p:cNvSpPr>
          <p:nvPr>
            <p:ph type="pic" idx="21"/>
          </p:nvPr>
        </p:nvSpPr>
        <p:spPr>
          <a:xfrm>
            <a:off x="-2323418" y="2958161"/>
            <a:ext cx="14514356" cy="964935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13" name="Texte du titr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Texte du titre</a:t>
            </a:r>
          </a:p>
        </p:txBody>
      </p:sp>
      <p:sp>
        <p:nvSpPr>
          <p:cNvPr id="114" name="Texte niveau 1…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115" name="Numéro de diapositiv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itation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-Gilles Allain"/>
          <p:cNvSpPr txBox="1">
            <a:spLocks noGrp="1"/>
          </p:cNvSpPr>
          <p:nvPr>
            <p:ph type="body" sz="quarter" idx="21"/>
          </p:nvPr>
        </p:nvSpPr>
        <p:spPr>
          <a:xfrm>
            <a:off x="4833937" y="8947546"/>
            <a:ext cx="14716126" cy="66079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200" i="1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-Gilles Allain</a:t>
            </a:r>
          </a:p>
        </p:txBody>
      </p:sp>
      <p:sp>
        <p:nvSpPr>
          <p:cNvPr id="133" name="« Saisissez une citation ici. »"/>
          <p:cNvSpPr txBox="1">
            <a:spLocks noGrp="1"/>
          </p:cNvSpPr>
          <p:nvPr>
            <p:ph type="body" sz="quarter" idx="22"/>
          </p:nvPr>
        </p:nvSpPr>
        <p:spPr>
          <a:xfrm>
            <a:off x="4833937" y="5134079"/>
            <a:ext cx="14716126" cy="965201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5200" i="1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</a:lstStyle>
          <a:p>
            <a:r>
              <a:t>« Saisissez une citation ici. » </a:t>
            </a:r>
          </a:p>
        </p:txBody>
      </p:sp>
      <p:sp>
        <p:nvSpPr>
          <p:cNvPr id="134" name="#DevoxxFR"/>
          <p:cNvSpPr txBox="1"/>
          <p:nvPr/>
        </p:nvSpPr>
        <p:spPr>
          <a:xfrm>
            <a:off x="200890" y="13079581"/>
            <a:ext cx="1664087" cy="523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 sz="2200"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t>#DevoxxFR</a:t>
            </a:r>
          </a:p>
        </p:txBody>
      </p:sp>
      <p:sp>
        <p:nvSpPr>
          <p:cNvPr id="135" name="Numéro de diapositiv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2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ubway2.png"/>
          <p:cNvSpPr>
            <a:spLocks noGrp="1"/>
          </p:cNvSpPr>
          <p:nvPr>
            <p:ph type="pic" sz="half" idx="21"/>
          </p:nvPr>
        </p:nvSpPr>
        <p:spPr>
          <a:xfrm>
            <a:off x="13248103" y="3706494"/>
            <a:ext cx="10386949" cy="6905397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pic>
        <p:nvPicPr>
          <p:cNvPr id="151" name="boat_seine.png" descr="boat_seine.png"/>
          <p:cNvPicPr>
            <a:picLocks noChangeAspect="1"/>
          </p:cNvPicPr>
          <p:nvPr/>
        </p:nvPicPr>
        <p:blipFill>
          <a:blip r:embed="rId2"/>
          <a:srcRect t="138" b="138"/>
          <a:stretch>
            <a:fillRect/>
          </a:stretch>
        </p:blipFill>
        <p:spPr>
          <a:xfrm>
            <a:off x="1201848" y="3706494"/>
            <a:ext cx="10386434" cy="6905055"/>
          </a:xfrm>
          <a:prstGeom prst="rect">
            <a:avLst/>
          </a:prstGeom>
          <a:ln w="12700">
            <a:miter lim="400000"/>
          </a:ln>
        </p:spPr>
      </p:pic>
      <p:sp>
        <p:nvSpPr>
          <p:cNvPr id="152" name="Numéro de diapositiv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Vierge">
    <p:bg>
      <p:bgPr>
        <a:gradFill flip="none" rotWithShape="1">
          <a:gsLst>
            <a:gs pos="0">
              <a:srgbClr val="1DBFBF"/>
            </a:gs>
            <a:gs pos="100000">
              <a:srgbClr val="246148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Numéro de diapositiv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e du titre"/>
          <p:cNvSpPr txBox="1">
            <a:spLocks noGrp="1"/>
          </p:cNvSpPr>
          <p:nvPr>
            <p:ph type="title"/>
          </p:nvPr>
        </p:nvSpPr>
        <p:spPr>
          <a:xfrm>
            <a:off x="869652" y="842825"/>
            <a:ext cx="19756913" cy="1897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normAutofit/>
          </a:bodyPr>
          <a:lstStyle/>
          <a:p>
            <a:r>
              <a:t>Texte du titre</a:t>
            </a:r>
          </a:p>
        </p:txBody>
      </p:sp>
      <p:sp>
        <p:nvSpPr>
          <p:cNvPr id="3" name="Texte niveau 1…"/>
          <p:cNvSpPr txBox="1">
            <a:spLocks noGrp="1"/>
          </p:cNvSpPr>
          <p:nvPr>
            <p:ph type="body" idx="1"/>
          </p:nvPr>
        </p:nvSpPr>
        <p:spPr>
          <a:xfrm>
            <a:off x="11773210" y="3241056"/>
            <a:ext cx="11297987" cy="90834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>
            <a:normAutofit/>
          </a:bodyPr>
          <a:lstStyle/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4" name="Rectangle"/>
          <p:cNvSpPr/>
          <p:nvPr/>
        </p:nvSpPr>
        <p:spPr>
          <a:xfrm>
            <a:off x="-4949" y="12917434"/>
            <a:ext cx="24393896" cy="848168"/>
          </a:xfrm>
          <a:prstGeom prst="rect">
            <a:avLst/>
          </a:prstGeom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6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11962649" y="13019484"/>
            <a:ext cx="440843" cy="485776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>
            <a:spAutoFit/>
          </a:bodyPr>
          <a:lstStyle>
            <a:lvl1pPr>
              <a:defRPr sz="2200">
                <a:latin typeface="Montserrat Regular"/>
                <a:ea typeface="Montserrat Regular"/>
                <a:cs typeface="Montserrat Regular"/>
                <a:sym typeface="Montserrat Regular"/>
              </a:defRPr>
            </a:lvl1pPr>
          </a:lstStyle>
          <a:p>
            <a:fld id="{86CB4B4D-7CA3-9044-876B-883B54F8677D}" type="slidenum">
              <a:t>‹N°›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3" r:id="rId4"/>
    <p:sldLayoutId id="2147483656" r:id="rId5"/>
    <p:sldLayoutId id="2147483659" r:id="rId6"/>
    <p:sldLayoutId id="2147483661" r:id="rId7"/>
    <p:sldLayoutId id="2147483663" r:id="rId8"/>
    <p:sldLayoutId id="2147483664" r:id="rId9"/>
    <p:sldLayoutId id="2147483665" r:id="rId10"/>
    <p:sldLayoutId id="2147483666" r:id="rId11"/>
    <p:sldLayoutId id="2147483667" r:id="rId12"/>
  </p:sldLayoutIdLst>
  <p:transition spd="med"/>
  <p:txStyles>
    <p:titleStyle>
      <a:lvl1pPr marL="0" marR="0" indent="0" algn="l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600" b="0" i="0" u="none" strike="noStrike" cap="none" spc="0" baseline="0">
          <a:solidFill>
            <a:srgbClr val="1958BF"/>
          </a:solidFill>
          <a:uFillTx/>
          <a:latin typeface="+mn-lt"/>
          <a:ea typeface="+mn-ea"/>
          <a:cs typeface="+mn-cs"/>
          <a:sym typeface="Montserrat Bold"/>
        </a:defRPr>
      </a:lvl1pPr>
      <a:lvl2pPr marL="0" marR="0" indent="228600" algn="l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600" b="0" i="0" u="none" strike="noStrike" cap="none" spc="0" baseline="0">
          <a:solidFill>
            <a:srgbClr val="1958BF"/>
          </a:solidFill>
          <a:uFillTx/>
          <a:latin typeface="+mn-lt"/>
          <a:ea typeface="+mn-ea"/>
          <a:cs typeface="+mn-cs"/>
          <a:sym typeface="Montserrat Bold"/>
        </a:defRPr>
      </a:lvl2pPr>
      <a:lvl3pPr marL="0" marR="0" indent="457200" algn="l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600" b="0" i="0" u="none" strike="noStrike" cap="none" spc="0" baseline="0">
          <a:solidFill>
            <a:srgbClr val="1958BF"/>
          </a:solidFill>
          <a:uFillTx/>
          <a:latin typeface="+mn-lt"/>
          <a:ea typeface="+mn-ea"/>
          <a:cs typeface="+mn-cs"/>
          <a:sym typeface="Montserrat Bold"/>
        </a:defRPr>
      </a:lvl3pPr>
      <a:lvl4pPr marL="0" marR="0" indent="685800" algn="l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600" b="0" i="0" u="none" strike="noStrike" cap="none" spc="0" baseline="0">
          <a:solidFill>
            <a:srgbClr val="1958BF"/>
          </a:solidFill>
          <a:uFillTx/>
          <a:latin typeface="+mn-lt"/>
          <a:ea typeface="+mn-ea"/>
          <a:cs typeface="+mn-cs"/>
          <a:sym typeface="Montserrat Bold"/>
        </a:defRPr>
      </a:lvl4pPr>
      <a:lvl5pPr marL="0" marR="0" indent="914400" algn="l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600" b="0" i="0" u="none" strike="noStrike" cap="none" spc="0" baseline="0">
          <a:solidFill>
            <a:srgbClr val="1958BF"/>
          </a:solidFill>
          <a:uFillTx/>
          <a:latin typeface="+mn-lt"/>
          <a:ea typeface="+mn-ea"/>
          <a:cs typeface="+mn-cs"/>
          <a:sym typeface="Montserrat Bold"/>
        </a:defRPr>
      </a:lvl5pPr>
      <a:lvl6pPr marL="0" marR="0" indent="1143000" algn="l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600" b="0" i="0" u="none" strike="noStrike" cap="none" spc="0" baseline="0">
          <a:solidFill>
            <a:srgbClr val="1958BF"/>
          </a:solidFill>
          <a:uFillTx/>
          <a:latin typeface="+mn-lt"/>
          <a:ea typeface="+mn-ea"/>
          <a:cs typeface="+mn-cs"/>
          <a:sym typeface="Montserrat Bold"/>
        </a:defRPr>
      </a:lvl6pPr>
      <a:lvl7pPr marL="0" marR="0" indent="1371600" algn="l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600" b="0" i="0" u="none" strike="noStrike" cap="none" spc="0" baseline="0">
          <a:solidFill>
            <a:srgbClr val="1958BF"/>
          </a:solidFill>
          <a:uFillTx/>
          <a:latin typeface="+mn-lt"/>
          <a:ea typeface="+mn-ea"/>
          <a:cs typeface="+mn-cs"/>
          <a:sym typeface="Montserrat Bold"/>
        </a:defRPr>
      </a:lvl7pPr>
      <a:lvl8pPr marL="0" marR="0" indent="1600200" algn="l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600" b="0" i="0" u="none" strike="noStrike" cap="none" spc="0" baseline="0">
          <a:solidFill>
            <a:srgbClr val="1958BF"/>
          </a:solidFill>
          <a:uFillTx/>
          <a:latin typeface="+mn-lt"/>
          <a:ea typeface="+mn-ea"/>
          <a:cs typeface="+mn-cs"/>
          <a:sym typeface="Montserrat Bold"/>
        </a:defRPr>
      </a:lvl8pPr>
      <a:lvl9pPr marL="0" marR="0" indent="1828800" algn="l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600" b="0" i="0" u="none" strike="noStrike" cap="none" spc="0" baseline="0">
          <a:solidFill>
            <a:srgbClr val="1958BF"/>
          </a:solidFill>
          <a:uFillTx/>
          <a:latin typeface="+mn-lt"/>
          <a:ea typeface="+mn-ea"/>
          <a:cs typeface="+mn-cs"/>
          <a:sym typeface="Montserrat Bold"/>
        </a:defRPr>
      </a:lvl9pPr>
    </p:titleStyle>
    <p:bodyStyle>
      <a:lvl1pPr marL="465364" marR="0" indent="-465364" algn="l" defTabSz="821531" latinLnBrk="0">
        <a:lnSpc>
          <a:spcPct val="100000"/>
        </a:lnSpc>
        <a:spcBef>
          <a:spcPts val="45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solidFill>
            <a:srgbClr val="0F3471"/>
          </a:solidFill>
          <a:uFillTx/>
          <a:latin typeface="Open Sans"/>
          <a:ea typeface="Open Sans"/>
          <a:cs typeface="Open Sans"/>
          <a:sym typeface="Open Sans"/>
        </a:defRPr>
      </a:lvl1pPr>
      <a:lvl2pPr marL="808264" marR="0" indent="-465364" algn="l" defTabSz="821531" latinLnBrk="0">
        <a:lnSpc>
          <a:spcPct val="100000"/>
        </a:lnSpc>
        <a:spcBef>
          <a:spcPts val="45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solidFill>
            <a:srgbClr val="0F3471"/>
          </a:solidFill>
          <a:uFillTx/>
          <a:latin typeface="Open Sans"/>
          <a:ea typeface="Open Sans"/>
          <a:cs typeface="Open Sans"/>
          <a:sym typeface="Open Sans"/>
        </a:defRPr>
      </a:lvl2pPr>
      <a:lvl3pPr marL="1354364" marR="0" indent="-465364" algn="l" defTabSz="821531" latinLnBrk="0">
        <a:lnSpc>
          <a:spcPct val="100000"/>
        </a:lnSpc>
        <a:spcBef>
          <a:spcPts val="45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solidFill>
            <a:srgbClr val="0F3471"/>
          </a:solidFill>
          <a:uFillTx/>
          <a:latin typeface="Open Sans"/>
          <a:ea typeface="Open Sans"/>
          <a:cs typeface="Open Sans"/>
          <a:sym typeface="Open Sans"/>
        </a:defRPr>
      </a:lvl3pPr>
      <a:lvl4pPr marL="1798864" marR="0" indent="-465364" algn="l" defTabSz="821531" latinLnBrk="0">
        <a:lnSpc>
          <a:spcPct val="100000"/>
        </a:lnSpc>
        <a:spcBef>
          <a:spcPts val="45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solidFill>
            <a:srgbClr val="0F3471"/>
          </a:solidFill>
          <a:uFillTx/>
          <a:latin typeface="Open Sans"/>
          <a:ea typeface="Open Sans"/>
          <a:cs typeface="Open Sans"/>
          <a:sym typeface="Open Sans"/>
        </a:defRPr>
      </a:lvl4pPr>
      <a:lvl5pPr marL="2243364" marR="0" indent="-465364" algn="l" defTabSz="821531" latinLnBrk="0">
        <a:lnSpc>
          <a:spcPct val="100000"/>
        </a:lnSpc>
        <a:spcBef>
          <a:spcPts val="45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solidFill>
            <a:srgbClr val="0F3471"/>
          </a:solidFill>
          <a:uFillTx/>
          <a:latin typeface="Open Sans"/>
          <a:ea typeface="Open Sans"/>
          <a:cs typeface="Open Sans"/>
          <a:sym typeface="Open Sans"/>
        </a:defRPr>
      </a:lvl5pPr>
      <a:lvl6pPr marL="2687864" marR="0" indent="-465364" algn="l" defTabSz="821531" latinLnBrk="0">
        <a:lnSpc>
          <a:spcPct val="100000"/>
        </a:lnSpc>
        <a:spcBef>
          <a:spcPts val="45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solidFill>
            <a:srgbClr val="0F3471"/>
          </a:solidFill>
          <a:uFillTx/>
          <a:latin typeface="Open Sans"/>
          <a:ea typeface="Open Sans"/>
          <a:cs typeface="Open Sans"/>
          <a:sym typeface="Open Sans"/>
        </a:defRPr>
      </a:lvl6pPr>
      <a:lvl7pPr marL="3132364" marR="0" indent="-465364" algn="l" defTabSz="821531" latinLnBrk="0">
        <a:lnSpc>
          <a:spcPct val="100000"/>
        </a:lnSpc>
        <a:spcBef>
          <a:spcPts val="45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solidFill>
            <a:srgbClr val="0F3471"/>
          </a:solidFill>
          <a:uFillTx/>
          <a:latin typeface="Open Sans"/>
          <a:ea typeface="Open Sans"/>
          <a:cs typeface="Open Sans"/>
          <a:sym typeface="Open Sans"/>
        </a:defRPr>
      </a:lvl7pPr>
      <a:lvl8pPr marL="3576864" marR="0" indent="-465364" algn="l" defTabSz="821531" latinLnBrk="0">
        <a:lnSpc>
          <a:spcPct val="100000"/>
        </a:lnSpc>
        <a:spcBef>
          <a:spcPts val="45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solidFill>
            <a:srgbClr val="0F3471"/>
          </a:solidFill>
          <a:uFillTx/>
          <a:latin typeface="Open Sans"/>
          <a:ea typeface="Open Sans"/>
          <a:cs typeface="Open Sans"/>
          <a:sym typeface="Open Sans"/>
        </a:defRPr>
      </a:lvl8pPr>
      <a:lvl9pPr marL="4021364" marR="0" indent="-465364" algn="l" defTabSz="821531" latinLnBrk="0">
        <a:lnSpc>
          <a:spcPct val="100000"/>
        </a:lnSpc>
        <a:spcBef>
          <a:spcPts val="45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solidFill>
            <a:srgbClr val="0F3471"/>
          </a:solidFill>
          <a:uFillTx/>
          <a:latin typeface="Open Sans"/>
          <a:ea typeface="Open Sans"/>
          <a:cs typeface="Open Sans"/>
          <a:sym typeface="Open Sans"/>
        </a:defRPr>
      </a:lvl9pPr>
    </p:bodyStyle>
    <p:otherStyle>
      <a:lvl1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ontserrat Regular"/>
        </a:defRPr>
      </a:lvl1pPr>
      <a:lvl2pPr marL="0" marR="0" indent="228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ontserrat Regular"/>
        </a:defRPr>
      </a:lvl2pPr>
      <a:lvl3pPr marL="0" marR="0" indent="457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ontserrat Regular"/>
        </a:defRPr>
      </a:lvl3pPr>
      <a:lvl4pPr marL="0" marR="0" indent="685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ontserrat Regular"/>
        </a:defRPr>
      </a:lvl4pPr>
      <a:lvl5pPr marL="0" marR="0" indent="9144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ontserrat Regular"/>
        </a:defRPr>
      </a:lvl5pPr>
      <a:lvl6pPr marL="0" marR="0" indent="11430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ontserrat Regular"/>
        </a:defRPr>
      </a:lvl6pPr>
      <a:lvl7pPr marL="0" marR="0" indent="1371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ontserrat Regular"/>
        </a:defRPr>
      </a:lvl7pPr>
      <a:lvl8pPr marL="0" marR="0" indent="1600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ontserrat Regular"/>
        </a:defRPr>
      </a:lvl8pPr>
      <a:lvl9pPr marL="0" marR="0" indent="1828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ontserrat Regular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3" Type="http://schemas.openxmlformats.org/officeDocument/2006/relationships/hyperlink" Target="https://www.twitter.com/@fbiville" TargetMode="External"/><Relationship Id="rId7" Type="http://schemas.openxmlformats.org/officeDocument/2006/relationships/image" Target="../media/image8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hyperlink" Target="https://www.twitter.com/@sylv_coud" TargetMode="External"/><Relationship Id="rId4" Type="http://schemas.openxmlformats.org/officeDocument/2006/relationships/hyperlink" Target="https://www.twitter.com/@mithfindel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github.com/fbiville/music-for-devs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sv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quantixx/template-presentation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ontsquirrel.com/fonts/open-sans" TargetMode="External"/><Relationship Id="rId2" Type="http://schemas.openxmlformats.org/officeDocument/2006/relationships/hyperlink" Target="https://www.fontsquirrel.com/fonts/montserrat" TargetMode="Externa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Devoxx France 2021…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fr-FR" dirty="0"/>
              <a:t>Devenir musicien.ne</a:t>
            </a:r>
            <a:endParaRPr dirty="0"/>
          </a:p>
          <a:p>
            <a:pPr algn="ctr"/>
            <a:r>
              <a:rPr lang="fr-FR" dirty="0" err="1"/>
              <a:t>Developper</a:t>
            </a:r>
            <a:r>
              <a:rPr lang="fr-FR" dirty="0"/>
              <a:t> </a:t>
            </a:r>
            <a:r>
              <a:rPr lang="fr-FR" dirty="0" err="1"/>
              <a:t>edition</a:t>
            </a:r>
            <a:endParaRPr dirty="0"/>
          </a:p>
        </p:txBody>
      </p:sp>
      <p:sp>
        <p:nvSpPr>
          <p:cNvPr id="194" name="Nicolas Martignole @nmartignole…"/>
          <p:cNvSpPr txBox="1"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</p:spPr>
        <p:txBody>
          <a:bodyPr>
            <a:normAutofit fontScale="92500"/>
          </a:bodyPr>
          <a:lstStyle/>
          <a:p>
            <a:pPr defTabSz="722947">
              <a:defRPr sz="5808"/>
            </a:pPr>
            <a:r>
              <a:rPr lang="fr-FR" b="1" dirty="0"/>
              <a:t>Florent Biville </a:t>
            </a:r>
            <a:r>
              <a:rPr lang="fr-FR" dirty="0">
                <a:hlinkClick r:id="rId3"/>
              </a:rPr>
              <a:t>@fbiville</a:t>
            </a:r>
            <a:endParaRPr dirty="0"/>
          </a:p>
          <a:p>
            <a:pPr defTabSz="722947">
              <a:defRPr sz="5808"/>
            </a:pPr>
            <a:r>
              <a:rPr lang="fr-FR" b="1" dirty="0"/>
              <a:t>Jean-Baptiste </a:t>
            </a:r>
            <a:r>
              <a:rPr lang="fr-FR" b="1" dirty="0" err="1"/>
              <a:t>Lievremont</a:t>
            </a:r>
            <a:r>
              <a:rPr lang="fr-FR" b="1" dirty="0"/>
              <a:t> </a:t>
            </a:r>
            <a:r>
              <a:rPr lang="fr-FR" dirty="0">
                <a:hlinkClick r:id="rId4"/>
              </a:rPr>
              <a:t>@mithfindel</a:t>
            </a:r>
            <a:endParaRPr lang="fr-FR" b="1" dirty="0"/>
          </a:p>
          <a:p>
            <a:pPr defTabSz="722947">
              <a:defRPr sz="5808"/>
            </a:pPr>
            <a:r>
              <a:rPr lang="fr-FR" dirty="0"/>
              <a:t>Sylvain Coudert </a:t>
            </a:r>
            <a:r>
              <a:rPr lang="fr-FR" dirty="0">
                <a:hlinkClick r:id="rId5"/>
              </a:rPr>
              <a:t>@sylv_coud</a:t>
            </a:r>
            <a:endParaRPr dirty="0"/>
          </a:p>
        </p:txBody>
      </p:sp>
      <p:sp>
        <p:nvSpPr>
          <p:cNvPr id="195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12054851" y="13019484"/>
            <a:ext cx="256439" cy="485776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</a:t>
            </a:fld>
            <a:endParaRPr/>
          </a:p>
        </p:txBody>
      </p:sp>
      <p:pic>
        <p:nvPicPr>
          <p:cNvPr id="3" name="Image 2" descr="Une image contenant personne, mur, homme, intérieur&#10;&#10;Description générée automatiquement">
            <a:extLst>
              <a:ext uri="{FF2B5EF4-FFF2-40B4-BE49-F238E27FC236}">
                <a16:creationId xmlns:a16="http://schemas.microsoft.com/office/drawing/2014/main" id="{FE0A8B8B-9A57-439A-8214-FBDAC45541B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9291" y="9371030"/>
            <a:ext cx="1524003" cy="1524003"/>
          </a:xfrm>
          <a:prstGeom prst="rect">
            <a:avLst/>
          </a:prstGeom>
        </p:spPr>
      </p:pic>
      <p:pic>
        <p:nvPicPr>
          <p:cNvPr id="9" name="Image 8" descr="Une image contenant personne, regardant, portant, posant&#10;&#10;Description générée automatiquement">
            <a:extLst>
              <a:ext uri="{FF2B5EF4-FFF2-40B4-BE49-F238E27FC236}">
                <a16:creationId xmlns:a16="http://schemas.microsoft.com/office/drawing/2014/main" id="{54BDE5AC-DE49-402C-8AB6-19EEF2D4EAA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93641" y="10526887"/>
            <a:ext cx="1524003" cy="1524003"/>
          </a:xfrm>
          <a:prstGeom prst="rect">
            <a:avLst/>
          </a:prstGeom>
        </p:spPr>
      </p:pic>
      <p:pic>
        <p:nvPicPr>
          <p:cNvPr id="11" name="Image 10" descr="Une image contenant extérieur, personne, homme&#10;&#10;Description générée automatiquement">
            <a:extLst>
              <a:ext uri="{FF2B5EF4-FFF2-40B4-BE49-F238E27FC236}">
                <a16:creationId xmlns:a16="http://schemas.microsoft.com/office/drawing/2014/main" id="{EEF7A83C-8852-478C-B0CA-B394484980A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8719" y="11953884"/>
            <a:ext cx="1551376" cy="1551376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I want cool images"/>
          <p:cNvSpPr txBox="1">
            <a:spLocks noGrp="1"/>
          </p:cNvSpPr>
          <p:nvPr>
            <p:ph type="title"/>
          </p:nvPr>
        </p:nvSpPr>
        <p:spPr>
          <a:xfrm>
            <a:off x="0" y="842825"/>
            <a:ext cx="24384000" cy="1897163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fr-FR" sz="8000" dirty="0"/>
              <a:t>Qu'est-ce que le son ? - Aspect physique</a:t>
            </a:r>
            <a:endParaRPr sz="8000" dirty="0"/>
          </a:p>
        </p:txBody>
      </p:sp>
      <p:sp>
        <p:nvSpPr>
          <p:cNvPr id="250" name="You can generate Dualtone photos quickly on https://duotone.shapefactory.co/?f=eb8038&amp;t=49384d&amp;q=subway&amp;i=Zi8T2OwJf44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fr-FR" dirty="0"/>
              <a:t>Forme (idéalisée) la plus simple : sinusoïdale pure</a:t>
            </a:r>
          </a:p>
          <a:p>
            <a:r>
              <a:rPr lang="fr-FR" dirty="0"/>
              <a:t>Caractéristiques:</a:t>
            </a:r>
          </a:p>
          <a:p>
            <a:pPr lvl="1"/>
            <a:r>
              <a:rPr lang="fr-FR" dirty="0"/>
              <a:t>Fréquence: nombre de cycles par secondes,(1/T) en Hertz (Hz)</a:t>
            </a:r>
          </a:p>
          <a:p>
            <a:pPr lvl="1"/>
            <a:r>
              <a:rPr lang="fr-FR" dirty="0"/>
              <a:t>Amplitude: ou pression, intensité</a:t>
            </a:r>
          </a:p>
          <a:p>
            <a:pPr lvl="1"/>
            <a:r>
              <a:rPr lang="fr-FR" dirty="0"/>
              <a:t>Vitesse de propagation: dépend du medium(eau, air, bois, …)</a:t>
            </a:r>
          </a:p>
          <a:p>
            <a:endParaRPr lang="fr-FR" dirty="0"/>
          </a:p>
        </p:txBody>
      </p:sp>
      <p:sp>
        <p:nvSpPr>
          <p:cNvPr id="251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11972567" y="13019484"/>
            <a:ext cx="421006" cy="485776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10</a:t>
            </a:fld>
            <a:endParaRPr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52F46A77-F5C0-495F-AD43-6E209340C2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019" y="3241056"/>
            <a:ext cx="11628191" cy="8129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808378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I want cool images"/>
          <p:cNvSpPr txBox="1">
            <a:spLocks noGrp="1"/>
          </p:cNvSpPr>
          <p:nvPr>
            <p:ph type="title"/>
          </p:nvPr>
        </p:nvSpPr>
        <p:spPr>
          <a:xfrm>
            <a:off x="0" y="842825"/>
            <a:ext cx="24384000" cy="1897163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fr-FR" sz="8000" dirty="0"/>
              <a:t>Qu'est-ce que le son ? - Perception</a:t>
            </a:r>
            <a:endParaRPr sz="8000" dirty="0"/>
          </a:p>
        </p:txBody>
      </p:sp>
      <p:sp>
        <p:nvSpPr>
          <p:cNvPr id="251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11972567" y="13019484"/>
            <a:ext cx="421006" cy="485776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11</a:t>
            </a:fld>
            <a:endParaRPr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4396DEE6-2687-49DB-9D3A-9B55C7659C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4580000"/>
            <a:ext cx="12861235" cy="4404973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250" name="You can generate Dualtone photos quickly on https://duotone.shapefactory.co/?f=eb8038&amp;t=49384d&amp;q=subway&amp;i=Zi8T2OwJf44"/>
          <p:cNvSpPr txBox="1">
            <a:spLocks noGrp="1"/>
          </p:cNvSpPr>
          <p:nvPr>
            <p:ph type="body" sz="half" idx="1"/>
          </p:nvPr>
        </p:nvSpPr>
        <p:spPr>
          <a:xfrm>
            <a:off x="12861235" y="3241056"/>
            <a:ext cx="10209962" cy="9083433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fr-FR" dirty="0"/>
              <a:t>Hauteur du son (pitch)</a:t>
            </a:r>
          </a:p>
          <a:p>
            <a:pPr lvl="1"/>
            <a:r>
              <a:rPr lang="fr-FR" dirty="0"/>
              <a:t>Fréquence basse =&gt; son grave</a:t>
            </a:r>
          </a:p>
          <a:p>
            <a:pPr lvl="1"/>
            <a:r>
              <a:rPr lang="fr-FR" dirty="0"/>
              <a:t>Fréquence haute =&gt; son aigu</a:t>
            </a:r>
          </a:p>
          <a:p>
            <a:pPr marL="0" indent="0">
              <a:buNone/>
            </a:pPr>
            <a:r>
              <a:rPr lang="fr-FR" dirty="0"/>
              <a:t>⚠️ Relation non linéaire</a:t>
            </a:r>
          </a:p>
          <a:p>
            <a:r>
              <a:rPr lang="fr-FR" dirty="0"/>
              <a:t>Intervalle audible: [20 Hz; 20 kHz]</a:t>
            </a:r>
          </a:p>
          <a:p>
            <a:pPr lvl="1"/>
            <a:r>
              <a:rPr lang="fr-FR" dirty="0"/>
              <a:t>Diminue avec l’âge</a:t>
            </a:r>
          </a:p>
          <a:p>
            <a:pPr lvl="1"/>
            <a:r>
              <a:rPr lang="fr-FR" dirty="0"/>
              <a:t>Varie par individu</a:t>
            </a:r>
          </a:p>
        </p:txBody>
      </p:sp>
    </p:spTree>
    <p:extLst>
      <p:ext uri="{BB962C8B-B14F-4D97-AF65-F5344CB8AC3E}">
        <p14:creationId xmlns:p14="http://schemas.microsoft.com/office/powerpoint/2010/main" val="3336711662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I want cool images"/>
          <p:cNvSpPr txBox="1">
            <a:spLocks noGrp="1"/>
          </p:cNvSpPr>
          <p:nvPr>
            <p:ph type="title"/>
          </p:nvPr>
        </p:nvSpPr>
        <p:spPr>
          <a:xfrm>
            <a:off x="0" y="842825"/>
            <a:ext cx="24384000" cy="1897163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fr-FR" sz="8000" dirty="0"/>
              <a:t>Qu'est-ce que le son ? - Perception</a:t>
            </a:r>
            <a:endParaRPr sz="8000" dirty="0"/>
          </a:p>
        </p:txBody>
      </p:sp>
      <p:sp>
        <p:nvSpPr>
          <p:cNvPr id="251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11972567" y="13019484"/>
            <a:ext cx="421006" cy="485776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12</a:t>
            </a:fld>
            <a:endParaRPr/>
          </a:p>
        </p:txBody>
      </p:sp>
      <p:sp>
        <p:nvSpPr>
          <p:cNvPr id="250" name="You can generate Dualtone photos quickly on https://duotone.shapefactory.co/?f=eb8038&amp;t=49384d&amp;q=subway&amp;i=Zi8T2OwJf44"/>
          <p:cNvSpPr txBox="1">
            <a:spLocks noGrp="1"/>
          </p:cNvSpPr>
          <p:nvPr>
            <p:ph type="body" sz="half" idx="1"/>
          </p:nvPr>
        </p:nvSpPr>
        <p:spPr>
          <a:xfrm>
            <a:off x="12861235" y="3241056"/>
            <a:ext cx="10209962" cy="9083433"/>
          </a:xfrm>
          <a:prstGeom prst="rect">
            <a:avLst/>
          </a:prstGeom>
        </p:spPr>
        <p:txBody>
          <a:bodyPr>
            <a:normAutofit fontScale="92500"/>
          </a:bodyPr>
          <a:lstStyle/>
          <a:p>
            <a:r>
              <a:rPr lang="fr-FR" dirty="0"/>
              <a:t>Sonie / bruyance (</a:t>
            </a:r>
            <a:r>
              <a:rPr lang="fr-FR" dirty="0" err="1"/>
              <a:t>loudness</a:t>
            </a:r>
            <a:r>
              <a:rPr lang="fr-FR" dirty="0"/>
              <a:t>)</a:t>
            </a:r>
          </a:p>
          <a:p>
            <a:pPr lvl="1"/>
            <a:r>
              <a:rPr lang="fr-FR" dirty="0"/>
              <a:t>Amplitude basse =&gt; son “faible”</a:t>
            </a:r>
          </a:p>
          <a:p>
            <a:pPr lvl="1"/>
            <a:r>
              <a:rPr lang="fr-FR" dirty="0"/>
              <a:t>Amplitude haute =&gt; son “fort”</a:t>
            </a:r>
          </a:p>
          <a:p>
            <a:endParaRPr lang="fr-FR" dirty="0"/>
          </a:p>
          <a:p>
            <a:r>
              <a:rPr lang="fr-FR" dirty="0"/>
              <a:t>Perception non-linéaire</a:t>
            </a:r>
          </a:p>
          <a:p>
            <a:pPr lvl="1"/>
            <a:r>
              <a:rPr lang="fr-FR" dirty="0"/>
              <a:t>Plus sensible dans l’intervalle [2 kHz;4 kHz]</a:t>
            </a:r>
          </a:p>
          <a:p>
            <a:pPr lvl="1"/>
            <a:r>
              <a:rPr lang="fr-FR" dirty="0"/>
              <a:t>Dommages irréversibles au delà de 80 dB</a:t>
            </a:r>
          </a:p>
          <a:p>
            <a:pPr lvl="1"/>
            <a:r>
              <a:rPr lang="fr-FR" dirty="0"/>
              <a:t>D’où l’utilité des décibels !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2960B2E7-CFC9-4AED-9E88-807AF60894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6666" y="2697387"/>
            <a:ext cx="7395387" cy="10807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9213425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I want cool images"/>
          <p:cNvSpPr txBox="1">
            <a:spLocks noGrp="1"/>
          </p:cNvSpPr>
          <p:nvPr>
            <p:ph type="title"/>
          </p:nvPr>
        </p:nvSpPr>
        <p:spPr>
          <a:xfrm>
            <a:off x="0" y="842825"/>
            <a:ext cx="24384000" cy="1897163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fr-FR" sz="8000" dirty="0"/>
              <a:t>Qu'est-ce que le son ? - Ca se complique…</a:t>
            </a:r>
            <a:endParaRPr sz="8000" dirty="0"/>
          </a:p>
        </p:txBody>
      </p:sp>
      <p:sp>
        <p:nvSpPr>
          <p:cNvPr id="251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11972567" y="13019484"/>
            <a:ext cx="421006" cy="485776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13</a:t>
            </a:fld>
            <a:endParaRPr/>
          </a:p>
        </p:txBody>
      </p:sp>
      <p:sp>
        <p:nvSpPr>
          <p:cNvPr id="250" name="You can generate Dualtone photos quickly on https://duotone.shapefactory.co/?f=eb8038&amp;t=49384d&amp;q=subway&amp;i=Zi8T2OwJf44"/>
          <p:cNvSpPr txBox="1">
            <a:spLocks noGrp="1"/>
          </p:cNvSpPr>
          <p:nvPr>
            <p:ph type="body" sz="half" idx="1"/>
          </p:nvPr>
        </p:nvSpPr>
        <p:spPr>
          <a:xfrm>
            <a:off x="12861235" y="2739989"/>
            <a:ext cx="10209962" cy="9902586"/>
          </a:xfrm>
          <a:prstGeom prst="rect">
            <a:avLst/>
          </a:prstGeom>
        </p:spPr>
        <p:txBody>
          <a:bodyPr>
            <a:normAutofit fontScale="85000" lnSpcReduction="20000"/>
          </a:bodyPr>
          <a:lstStyle/>
          <a:p>
            <a:r>
              <a:rPr lang="fr-FR" dirty="0"/>
              <a:t>Son = composition de n signaux</a:t>
            </a:r>
          </a:p>
          <a:p>
            <a:r>
              <a:rPr lang="fr-FR" dirty="0"/>
              <a:t>Formule</a:t>
            </a:r>
          </a:p>
          <a:p>
            <a:pPr lvl="1"/>
            <a:r>
              <a:rPr lang="fr-FR" dirty="0"/>
              <a:t>Pour un instant T donné</a:t>
            </a:r>
          </a:p>
          <a:p>
            <a:pPr lvl="1"/>
            <a:r>
              <a:rPr lang="fr-FR" dirty="0"/>
              <a:t>Somme des amplitudes</a:t>
            </a:r>
          </a:p>
          <a:p>
            <a:r>
              <a:rPr lang="fr-FR" dirty="0"/>
              <a:t>Par conséquent</a:t>
            </a:r>
          </a:p>
          <a:p>
            <a:pPr lvl="1"/>
            <a:r>
              <a:rPr lang="fr-FR" dirty="0"/>
              <a:t>Deux ensembles de N sinusoïdales avec fréquences = mais amplitudes ≉</a:t>
            </a:r>
          </a:p>
          <a:p>
            <a:pPr lvl="1"/>
            <a:r>
              <a:rPr lang="fr-FR" dirty="0"/>
              <a:t>Forme résultante (ENVELOPPE) de l’onde différente</a:t>
            </a:r>
          </a:p>
          <a:p>
            <a:pPr lvl="1"/>
            <a:r>
              <a:rPr lang="fr-FR" dirty="0"/>
              <a:t>Répartition d’amplitudes = TIMBRE du son</a:t>
            </a:r>
          </a:p>
          <a:p>
            <a:pPr marL="342900" lvl="1" indent="0">
              <a:buNone/>
            </a:pPr>
            <a:r>
              <a:rPr lang="fr-FR" b="1" dirty="0"/>
              <a:t>On peut créer n’importe quelle enveloppe avec suffisamment de sinusoïdales</a:t>
            </a:r>
          </a:p>
          <a:p>
            <a:pPr lvl="1"/>
            <a:endParaRPr lang="fr-FR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001832C-7070-48C2-893E-00B343B3EC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347" y="2660475"/>
            <a:ext cx="10926419" cy="8194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EDDEB08F-F370-4F0F-9835-EF55B3FB6AA0}"/>
              </a:ext>
            </a:extLst>
          </p:cNvPr>
          <p:cNvSpPr txBox="1"/>
          <p:nvPr/>
        </p:nvSpPr>
        <p:spPr>
          <a:xfrm>
            <a:off x="596346" y="10598669"/>
            <a:ext cx="10926419" cy="91371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5000" b="0" i="0" u="none" strike="noStrike" cap="none" spc="0" normalizeH="0" baseline="0" dirty="0">
                <a:ln>
                  <a:noFill/>
                </a:ln>
                <a:solidFill>
                  <a:schemeClr val="accent6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Translation de PHASE de l’onde 2</a:t>
            </a:r>
          </a:p>
        </p:txBody>
      </p:sp>
    </p:spTree>
    <p:extLst>
      <p:ext uri="{BB962C8B-B14F-4D97-AF65-F5344CB8AC3E}">
        <p14:creationId xmlns:p14="http://schemas.microsoft.com/office/powerpoint/2010/main" val="3459779390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Roadmap"/>
          <p:cNvSpPr txBox="1">
            <a:spLocks noGrp="1"/>
          </p:cNvSpPr>
          <p:nvPr>
            <p:ph type="title"/>
          </p:nvPr>
        </p:nvSpPr>
        <p:spPr>
          <a:xfrm>
            <a:off x="146304" y="136442"/>
            <a:ext cx="24012144" cy="2579983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fr-FR" dirty="0"/>
              <a:t>Merci!</a:t>
            </a:r>
          </a:p>
        </p:txBody>
      </p:sp>
      <p:sp>
        <p:nvSpPr>
          <p:cNvPr id="201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12026492" y="13019484"/>
            <a:ext cx="313157" cy="485776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14</a:t>
            </a:fld>
            <a:endParaRPr/>
          </a:p>
        </p:txBody>
      </p:sp>
      <p:sp>
        <p:nvSpPr>
          <p:cNvPr id="202" name="This is a slide without background images.…"/>
          <p:cNvSpPr txBox="1">
            <a:spLocks noGrp="1"/>
          </p:cNvSpPr>
          <p:nvPr>
            <p:ph type="body" idx="1"/>
          </p:nvPr>
        </p:nvSpPr>
        <p:spPr>
          <a:xfrm>
            <a:off x="146304" y="12042451"/>
            <a:ext cx="24012144" cy="1159835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 rtl="0">
              <a:spcBef>
                <a:spcPts val="0"/>
              </a:spcBef>
              <a:spcAft>
                <a:spcPts val="1200"/>
              </a:spcAft>
            </a:pPr>
            <a:r>
              <a:rPr lang="fr-FR" sz="5400" b="0" i="0" u="sng" strike="noStrike" dirty="0">
                <a:solidFill>
                  <a:srgbClr val="0097A7"/>
                </a:solidFill>
                <a:effectLst/>
                <a:latin typeface="+mn-lt"/>
                <a:hlinkClick r:id="rId2"/>
              </a:rPr>
              <a:t>https://github.com/fbiville/music-for-devs</a:t>
            </a:r>
            <a:endParaRPr lang="fr-FR" sz="5400" b="0" i="0" u="sng" strike="noStrike" dirty="0">
              <a:solidFill>
                <a:srgbClr val="0097A7"/>
              </a:solidFill>
              <a:effectLst/>
              <a:latin typeface="+mn-lt"/>
            </a:endParaRPr>
          </a:p>
          <a:p>
            <a:pPr rtl="0">
              <a:spcBef>
                <a:spcPts val="0"/>
              </a:spcBef>
              <a:spcAft>
                <a:spcPts val="1200"/>
              </a:spcAft>
            </a:pPr>
            <a:endParaRPr lang="fr-FR" sz="5400" dirty="0">
              <a:effectLst/>
              <a:latin typeface="+mn-lt"/>
            </a:endParaRPr>
          </a:p>
        </p:txBody>
      </p:sp>
      <p:pic>
        <p:nvPicPr>
          <p:cNvPr id="5" name="Graphique 4">
            <a:extLst>
              <a:ext uri="{FF2B5EF4-FFF2-40B4-BE49-F238E27FC236}">
                <a16:creationId xmlns:a16="http://schemas.microsoft.com/office/drawing/2014/main" id="{9DF055FE-AD60-46FB-B8F8-118644082F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68754" y="2716425"/>
            <a:ext cx="9515475" cy="951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33377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Thanks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Thanks</a:t>
            </a:r>
          </a:p>
        </p:txBody>
      </p:sp>
      <p:sp>
        <p:nvSpPr>
          <p:cNvPr id="302" name="Contribute and propose other templates format on…"/>
          <p:cNvSpPr txBox="1"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533995">
              <a:defRPr sz="4290"/>
            </a:pPr>
            <a:r>
              <a:t>Contribute and propose other templates format on </a:t>
            </a:r>
          </a:p>
          <a:p>
            <a:pPr defTabSz="533995">
              <a:defRPr sz="4290"/>
            </a:pPr>
            <a:r>
              <a:rPr u="sng">
                <a:hlinkClick r:id="rId2"/>
              </a:rPr>
              <a:t>https://github.com/quantixx/template-presentation</a:t>
            </a:r>
          </a:p>
          <a:p>
            <a:pPr defTabSz="533995">
              <a:defRPr sz="4290"/>
            </a:pPr>
            <a:endParaRPr u="sng">
              <a:hlinkClick r:id="rId2"/>
            </a:endParaRPr>
          </a:p>
          <a:p>
            <a:pPr defTabSz="533995">
              <a:defRPr sz="4290"/>
            </a:pPr>
            <a:r>
              <a:t>Open Office, Powerpoint, Reveal.JS… </a:t>
            </a:r>
          </a:p>
        </p:txBody>
      </p:sp>
      <p:sp>
        <p:nvSpPr>
          <p:cNvPr id="303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11934010" y="13019484"/>
            <a:ext cx="498121" cy="485776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15</a:t>
            </a:fld>
            <a:endParaRPr/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Welcome to Devoxx Franc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fr-FR" dirty="0"/>
              <a:t>Devenir musicien.ne</a:t>
            </a:r>
            <a:br>
              <a:rPr lang="fr-FR" dirty="0"/>
            </a:br>
            <a:r>
              <a:rPr lang="fr-FR" dirty="0" err="1"/>
              <a:t>Developper</a:t>
            </a:r>
            <a:r>
              <a:rPr lang="fr-FR" dirty="0"/>
              <a:t> </a:t>
            </a:r>
            <a:r>
              <a:rPr lang="fr-FR" dirty="0" err="1"/>
              <a:t>edition</a:t>
            </a:r>
            <a:endParaRPr lang="fr-FR" dirty="0"/>
          </a:p>
        </p:txBody>
      </p:sp>
      <p:sp>
        <p:nvSpPr>
          <p:cNvPr id="198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12025933" y="13019484"/>
            <a:ext cx="314275" cy="485776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</a:t>
            </a:fld>
            <a:endParaRPr/>
          </a:p>
        </p:txBody>
      </p:sp>
      <p:pic>
        <p:nvPicPr>
          <p:cNvPr id="4" name="Orchestra-tuning">
            <a:hlinkClick r:id="" action="ppaction://media"/>
            <a:extLst>
              <a:ext uri="{FF2B5EF4-FFF2-40B4-BE49-F238E27FC236}">
                <a16:creationId xmlns:a16="http://schemas.microsoft.com/office/drawing/2014/main" id="{56F6F39E-94F3-4BA3-A64D-9943564F763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305339" y="13262372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63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Roadmap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Roadmap</a:t>
            </a:r>
          </a:p>
        </p:txBody>
      </p:sp>
      <p:sp>
        <p:nvSpPr>
          <p:cNvPr id="201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12026492" y="13019484"/>
            <a:ext cx="313157" cy="485776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</a:t>
            </a:fld>
            <a:endParaRPr/>
          </a:p>
        </p:txBody>
      </p:sp>
      <p:sp>
        <p:nvSpPr>
          <p:cNvPr id="202" name="This is a slide without background images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This is a slide without background images. </a:t>
            </a:r>
          </a:p>
          <a:p>
            <a:r>
              <a:rPr dirty="0"/>
              <a:t>You must load and install 2 Fonts on your system : </a:t>
            </a:r>
          </a:p>
          <a:p>
            <a:pPr marL="1393508" indent="-313508">
              <a:buSzPct val="100000"/>
              <a:buChar char="•"/>
            </a:pPr>
            <a:r>
              <a:rPr dirty="0"/>
              <a:t>Montserrat </a:t>
            </a:r>
            <a:r>
              <a:rPr sz="3300" dirty="0"/>
              <a:t>(</a:t>
            </a:r>
            <a:r>
              <a:rPr sz="3300" u="sng" dirty="0">
                <a:hlinkClick r:id="rId2"/>
              </a:rPr>
              <a:t>https://www.fontsquirrel.com/fonts/montserrat</a:t>
            </a:r>
            <a:r>
              <a:rPr sz="3300" dirty="0"/>
              <a:t>)</a:t>
            </a:r>
          </a:p>
          <a:p>
            <a:pPr marL="1393508" indent="-313508">
              <a:buSzPct val="100000"/>
              <a:buChar char="•"/>
            </a:pPr>
            <a:r>
              <a:rPr dirty="0"/>
              <a:t>Open Sans </a:t>
            </a:r>
            <a:r>
              <a:rPr sz="3300" dirty="0"/>
              <a:t>(</a:t>
            </a:r>
            <a:r>
              <a:rPr sz="3300" u="sng" dirty="0">
                <a:hlinkClick r:id="rId3"/>
              </a:rPr>
              <a:t>https://www.fontsquirrel.com/fonts/open-sans</a:t>
            </a:r>
            <a:r>
              <a:rPr sz="3300" dirty="0"/>
              <a:t>)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Roadmap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fr-FR" dirty="0"/>
              <a:t>Qui êtes-vous?</a:t>
            </a:r>
            <a:endParaRPr dirty="0"/>
          </a:p>
        </p:txBody>
      </p:sp>
      <p:sp>
        <p:nvSpPr>
          <p:cNvPr id="201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12026492" y="13019484"/>
            <a:ext cx="313157" cy="485776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</a:t>
            </a:fld>
            <a:endParaRPr/>
          </a:p>
        </p:txBody>
      </p:sp>
      <p:sp>
        <p:nvSpPr>
          <p:cNvPr id="202" name="This is a slide without background images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1393508" indent="-313508">
              <a:buSzPct val="100000"/>
              <a:buChar char="•"/>
            </a:pPr>
            <a:r>
              <a:rPr lang="fr-FR" dirty="0"/>
              <a:t>Votre métier implique d’écrire du code?</a:t>
            </a:r>
            <a:endParaRPr sz="3300" dirty="0"/>
          </a:p>
          <a:p>
            <a:pPr marL="1393508" indent="-313508">
              <a:buSzPct val="100000"/>
              <a:buChar char="•"/>
            </a:pPr>
            <a:r>
              <a:rPr lang="fr-FR" dirty="0"/>
              <a:t>Votre métier implique de NE PAS écrire de code?</a:t>
            </a:r>
          </a:p>
          <a:p>
            <a:pPr marL="1393508" indent="-313508">
              <a:buSzPct val="100000"/>
              <a:buFontTx/>
              <a:buChar char="•"/>
            </a:pPr>
            <a:endParaRPr lang="fr-FR" dirty="0"/>
          </a:p>
          <a:p>
            <a:pPr marL="1393508" indent="-313508">
              <a:buSzPct val="100000"/>
              <a:buFontTx/>
              <a:buChar char="•"/>
            </a:pPr>
            <a:r>
              <a:rPr lang="fr-FR" dirty="0"/>
              <a:t>Etes-vous mélomane?</a:t>
            </a:r>
          </a:p>
          <a:p>
            <a:pPr marL="1393508" indent="-313508">
              <a:buSzPct val="100000"/>
              <a:buChar char="•"/>
            </a:pPr>
            <a:r>
              <a:rPr lang="fr-FR" dirty="0"/>
              <a:t>Pratiquez ou avez-vous pratiqué d’un instrument?</a:t>
            </a:r>
          </a:p>
          <a:p>
            <a:pPr marL="1393508" indent="-313508">
              <a:buSzPct val="100000"/>
              <a:buChar char="•"/>
            </a:pPr>
            <a:r>
              <a:rPr lang="fr-FR" dirty="0"/>
              <a:t>Etes-vous autodidacte ou avez-vous fréquenté des cours/écoles/conservatoires ?</a:t>
            </a:r>
          </a:p>
        </p:txBody>
      </p:sp>
    </p:spTree>
    <p:extLst>
      <p:ext uri="{BB962C8B-B14F-4D97-AF65-F5344CB8AC3E}">
        <p14:creationId xmlns:p14="http://schemas.microsoft.com/office/powerpoint/2010/main" val="271629893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Roadmap"/>
          <p:cNvSpPr txBox="1">
            <a:spLocks noGrp="1"/>
          </p:cNvSpPr>
          <p:nvPr>
            <p:ph type="title"/>
          </p:nvPr>
        </p:nvSpPr>
        <p:spPr>
          <a:xfrm>
            <a:off x="146304" y="136442"/>
            <a:ext cx="24012144" cy="2579983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fr-FR" dirty="0"/>
              <a:t>Si je vous dis "dev no code"</a:t>
            </a:r>
          </a:p>
        </p:txBody>
      </p:sp>
      <p:sp>
        <p:nvSpPr>
          <p:cNvPr id="201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12026492" y="13019484"/>
            <a:ext cx="313157" cy="485776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</a:t>
            </a:fld>
            <a:endParaRPr/>
          </a:p>
        </p:txBody>
      </p:sp>
      <p:sp>
        <p:nvSpPr>
          <p:cNvPr id="202" name="This is a slide without background images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marL="1393508" indent="-313508">
              <a:buSzPct val="100000"/>
              <a:buChar char="•"/>
            </a:pPr>
            <a:r>
              <a:rPr lang="fr-FR" dirty="0"/>
              <a:t>Ouais c’est exactement mon métier!</a:t>
            </a:r>
          </a:p>
          <a:p>
            <a:pPr marL="1393508" indent="-313508">
              <a:buSzPct val="100000"/>
              <a:buChar char="•"/>
            </a:pPr>
            <a:r>
              <a:rPr lang="fr-FR" dirty="0"/>
              <a:t>Je préfère quand même le terme intégrateur…</a:t>
            </a:r>
          </a:p>
          <a:p>
            <a:pPr marL="1393508" indent="-313508">
              <a:buSzPct val="100000"/>
              <a:buChar char="•"/>
            </a:pPr>
            <a:r>
              <a:rPr lang="fr-FR" dirty="0"/>
              <a:t>Hérétique au bûcher!</a:t>
            </a:r>
          </a:p>
          <a:p>
            <a:pPr marL="1080000">
              <a:buSzPct val="100000"/>
            </a:pPr>
            <a:endParaRPr lang="fr-FR" dirty="0"/>
          </a:p>
          <a:p>
            <a:pPr marL="1080000">
              <a:buSzPct val="100000"/>
            </a:pPr>
            <a:r>
              <a:rPr lang="fr-FR" dirty="0"/>
              <a:t>Vous n’allez donc pas râler qu’on vous parle un peu de technique et de théorie musicale …</a:t>
            </a:r>
          </a:p>
        </p:txBody>
      </p:sp>
      <p:pic>
        <p:nvPicPr>
          <p:cNvPr id="5" name="Graphique 4" descr="Signe pouce en haut avec un remplissage uni">
            <a:extLst>
              <a:ext uri="{FF2B5EF4-FFF2-40B4-BE49-F238E27FC236}">
                <a16:creationId xmlns:a16="http://schemas.microsoft.com/office/drawing/2014/main" id="{A962FD8B-36EF-4C93-9327-429A8E5802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01628" y="6167628"/>
            <a:ext cx="1380744" cy="1380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005042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Roadmap"/>
          <p:cNvSpPr txBox="1">
            <a:spLocks noGrp="1"/>
          </p:cNvSpPr>
          <p:nvPr>
            <p:ph type="title"/>
          </p:nvPr>
        </p:nvSpPr>
        <p:spPr>
          <a:xfrm>
            <a:off x="146304" y="136442"/>
            <a:ext cx="24012144" cy="2579983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fr-FR" dirty="0"/>
              <a:t>Vous en êtes où avec le solfège?</a:t>
            </a:r>
          </a:p>
        </p:txBody>
      </p:sp>
      <p:sp>
        <p:nvSpPr>
          <p:cNvPr id="201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12026492" y="13019484"/>
            <a:ext cx="313157" cy="485776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6</a:t>
            </a:fld>
            <a:endParaRPr/>
          </a:p>
        </p:txBody>
      </p:sp>
      <p:sp>
        <p:nvSpPr>
          <p:cNvPr id="202" name="This is a slide without background images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marL="1393508" indent="-313508">
              <a:buSzPct val="100000"/>
              <a:buChar char="•"/>
            </a:pPr>
            <a:r>
              <a:rPr lang="fr-FR" dirty="0"/>
              <a:t>Le quoi? </a:t>
            </a:r>
          </a:p>
          <a:p>
            <a:pPr marL="1393508" indent="-313508">
              <a:buSzPct val="100000"/>
              <a:buChar char="•"/>
            </a:pPr>
            <a:r>
              <a:rPr lang="fr-FR" dirty="0"/>
              <a:t>Ah ouais je connais les noires, les blanches tout ça…</a:t>
            </a:r>
          </a:p>
          <a:p>
            <a:pPr marL="1393508" indent="-313508">
              <a:buSzPct val="100000"/>
              <a:buChar char="•"/>
            </a:pPr>
            <a:r>
              <a:rPr lang="fr-FR" dirty="0"/>
              <a:t>J’ai quelques lacunes en rythmes mais ça va…</a:t>
            </a:r>
          </a:p>
          <a:p>
            <a:pPr marL="1393508" indent="-313508">
              <a:buSzPct val="100000"/>
              <a:buChar char="•"/>
            </a:pPr>
            <a:r>
              <a:rPr lang="fr-FR" dirty="0"/>
              <a:t>Les pratiques de composition et d’arrangement de John Williams et Hans Zimmer n’ont aucun secret moi!</a:t>
            </a:r>
          </a:p>
        </p:txBody>
      </p:sp>
    </p:spTree>
    <p:extLst>
      <p:ext uri="{BB962C8B-B14F-4D97-AF65-F5344CB8AC3E}">
        <p14:creationId xmlns:p14="http://schemas.microsoft.com/office/powerpoint/2010/main" val="1758769340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Roadmap"/>
          <p:cNvSpPr txBox="1">
            <a:spLocks noGrp="1"/>
          </p:cNvSpPr>
          <p:nvPr>
            <p:ph type="title"/>
          </p:nvPr>
        </p:nvSpPr>
        <p:spPr>
          <a:xfrm>
            <a:off x="146304" y="136442"/>
            <a:ext cx="24012144" cy="2579983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fr-FR" dirty="0"/>
              <a:t>On va vous raconter quoi?</a:t>
            </a:r>
          </a:p>
        </p:txBody>
      </p:sp>
      <p:sp>
        <p:nvSpPr>
          <p:cNvPr id="201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12026492" y="13019484"/>
            <a:ext cx="313157" cy="485776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7</a:t>
            </a:fld>
            <a:endParaRPr/>
          </a:p>
        </p:txBody>
      </p:sp>
      <p:sp>
        <p:nvSpPr>
          <p:cNvPr id="202" name="This is a slide without background images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marL="1393508" indent="-313508">
              <a:buSzPct val="100000"/>
              <a:buChar char="•"/>
            </a:pPr>
            <a:r>
              <a:rPr lang="fr-FR" dirty="0"/>
              <a:t>Quelques bases de solfèges indispensables</a:t>
            </a:r>
          </a:p>
          <a:p>
            <a:pPr marL="1393508" indent="-313508">
              <a:buSzPct val="100000"/>
              <a:buChar char="•"/>
            </a:pPr>
            <a:r>
              <a:rPr lang="fr-FR" dirty="0"/>
              <a:t>Quelques connaissances techniques générales</a:t>
            </a:r>
          </a:p>
          <a:p>
            <a:pPr marL="1393508" indent="-313508">
              <a:buSzPct val="100000"/>
              <a:buChar char="•"/>
            </a:pPr>
            <a:r>
              <a:rPr lang="fr-FR" dirty="0"/>
              <a:t>Des outils pour coder de la musique??</a:t>
            </a:r>
          </a:p>
        </p:txBody>
      </p:sp>
    </p:spTree>
    <p:extLst>
      <p:ext uri="{BB962C8B-B14F-4D97-AF65-F5344CB8AC3E}">
        <p14:creationId xmlns:p14="http://schemas.microsoft.com/office/powerpoint/2010/main" val="399859926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Roadmap"/>
          <p:cNvSpPr txBox="1">
            <a:spLocks noGrp="1"/>
          </p:cNvSpPr>
          <p:nvPr>
            <p:ph type="title"/>
          </p:nvPr>
        </p:nvSpPr>
        <p:spPr>
          <a:xfrm>
            <a:off x="146304" y="136442"/>
            <a:ext cx="24012144" cy="2579983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fr-FR" dirty="0"/>
              <a:t>Mais au fait, c’est quoi la musique?</a:t>
            </a:r>
          </a:p>
        </p:txBody>
      </p:sp>
      <p:sp>
        <p:nvSpPr>
          <p:cNvPr id="201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12026492" y="13019484"/>
            <a:ext cx="313157" cy="485776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8</a:t>
            </a:fld>
            <a:endParaRPr/>
          </a:p>
        </p:txBody>
      </p:sp>
      <p:sp>
        <p:nvSpPr>
          <p:cNvPr id="202" name="This is a slide without background images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lIns="0" tIns="0" rIns="0" bIns="0" anchor="ctr" anchorCtr="0">
            <a:normAutofit/>
          </a:bodyPr>
          <a:lstStyle/>
          <a:p>
            <a:pPr algn="ctr">
              <a:spcBef>
                <a:spcPts val="0"/>
              </a:spcBef>
              <a:buSzPct val="100000"/>
            </a:pPr>
            <a:r>
              <a:rPr lang="fr-FR" dirty="0"/>
              <a:t>L’art d’organiser du bruit.</a:t>
            </a:r>
          </a:p>
        </p:txBody>
      </p:sp>
    </p:spTree>
    <p:extLst>
      <p:ext uri="{BB962C8B-B14F-4D97-AF65-F5344CB8AC3E}">
        <p14:creationId xmlns:p14="http://schemas.microsoft.com/office/powerpoint/2010/main" val="129935878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Welcome to Devoxx France"/>
          <p:cNvSpPr txBox="1">
            <a:spLocks noGrp="1"/>
          </p:cNvSpPr>
          <p:nvPr>
            <p:ph type="title"/>
          </p:nvPr>
        </p:nvSpPr>
        <p:spPr>
          <a:xfrm>
            <a:off x="1346886" y="844905"/>
            <a:ext cx="21672368" cy="683837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fr-FR" sz="8800" dirty="0"/>
              <a:t>Alors commençons par faire du bruit!</a:t>
            </a:r>
            <a:endParaRPr sz="8800" dirty="0"/>
          </a:p>
        </p:txBody>
      </p:sp>
      <p:sp>
        <p:nvSpPr>
          <p:cNvPr id="198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12025933" y="13019484"/>
            <a:ext cx="314275" cy="485776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9</a:t>
            </a:fld>
            <a:endParaRPr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EEE88DEA-FE20-4882-A998-1AC3E04DA655}"/>
              </a:ext>
            </a:extLst>
          </p:cNvPr>
          <p:cNvSpPr txBox="1"/>
          <p:nvPr/>
        </p:nvSpPr>
        <p:spPr>
          <a:xfrm>
            <a:off x="1346886" y="7226419"/>
            <a:ext cx="21672368" cy="91371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5000" b="0" i="0" u="none" strike="noStrike" cap="none" spc="0" normalizeH="0" baseline="0" dirty="0">
                <a:ln>
                  <a:noFill/>
                </a:ln>
                <a:solidFill>
                  <a:schemeClr val="accent6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(On verra à l’organiser après…)</a:t>
            </a:r>
          </a:p>
        </p:txBody>
      </p:sp>
    </p:spTree>
    <p:extLst>
      <p:ext uri="{BB962C8B-B14F-4D97-AF65-F5344CB8AC3E}">
        <p14:creationId xmlns:p14="http://schemas.microsoft.com/office/powerpoint/2010/main" val="3451175733"/>
      </p:ext>
    </p:extLst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Black">
  <a:themeElements>
    <a:clrScheme name="Black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00A6AC"/>
      </a:accent2>
      <a:accent3>
        <a:srgbClr val="308B16"/>
      </a:accent3>
      <a:accent4>
        <a:srgbClr val="BC8027"/>
      </a:accent4>
      <a:accent5>
        <a:srgbClr val="971817"/>
      </a:accent5>
      <a:accent6>
        <a:srgbClr val="5747C1"/>
      </a:accent6>
      <a:hlink>
        <a:srgbClr val="0000FF"/>
      </a:hlink>
      <a:folHlink>
        <a:srgbClr val="FF00FF"/>
      </a:folHlink>
    </a:clrScheme>
    <a:fontScheme name="Black">
      <a:majorFont>
        <a:latin typeface="Montserrat Bold"/>
        <a:ea typeface="Montserrat Bold"/>
        <a:cs typeface="Montserrat Bold"/>
      </a:majorFont>
      <a:minorFont>
        <a:latin typeface="Montserrat Bold"/>
        <a:ea typeface="Montserrat Bold"/>
        <a:cs typeface="Montserrat Bold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Black">
  <a:themeElements>
    <a:clrScheme name="Black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00A6AC"/>
      </a:accent2>
      <a:accent3>
        <a:srgbClr val="308B16"/>
      </a:accent3>
      <a:accent4>
        <a:srgbClr val="BC8027"/>
      </a:accent4>
      <a:accent5>
        <a:srgbClr val="971817"/>
      </a:accent5>
      <a:accent6>
        <a:srgbClr val="5747C1"/>
      </a:accent6>
      <a:hlink>
        <a:srgbClr val="0000FF"/>
      </a:hlink>
      <a:folHlink>
        <a:srgbClr val="FF00FF"/>
      </a:folHlink>
    </a:clrScheme>
    <a:fontScheme name="Black">
      <a:majorFont>
        <a:latin typeface="Montserrat Bold"/>
        <a:ea typeface="Montserrat Bold"/>
        <a:cs typeface="Montserrat Bold"/>
      </a:majorFont>
      <a:minorFont>
        <a:latin typeface="Montserrat Bold"/>
        <a:ea typeface="Montserrat Bold"/>
        <a:cs typeface="Montserrat Bold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584</Words>
  <Application>Microsoft Office PowerPoint</Application>
  <PresentationFormat>Personnalisé</PresentationFormat>
  <Paragraphs>95</Paragraphs>
  <Slides>15</Slides>
  <Notes>1</Notes>
  <HiddenSlides>0</HiddenSlides>
  <MMClips>1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15</vt:i4>
      </vt:variant>
    </vt:vector>
  </HeadingPairs>
  <TitlesOfParts>
    <vt:vector size="23" baseType="lpstr">
      <vt:lpstr>Arial</vt:lpstr>
      <vt:lpstr>Helvetica Light</vt:lpstr>
      <vt:lpstr>Helvetica Neue</vt:lpstr>
      <vt:lpstr>Montserrat Bold</vt:lpstr>
      <vt:lpstr>Montserrat Regular</vt:lpstr>
      <vt:lpstr>Montserrat SemiBold</vt:lpstr>
      <vt:lpstr>Open Sans</vt:lpstr>
      <vt:lpstr>Black</vt:lpstr>
      <vt:lpstr>Devenir musicien.ne Developper edition</vt:lpstr>
      <vt:lpstr>Devenir musicien.ne Developper edition</vt:lpstr>
      <vt:lpstr>Roadmap</vt:lpstr>
      <vt:lpstr>Qui êtes-vous?</vt:lpstr>
      <vt:lpstr>Si je vous dis "dev no code"</vt:lpstr>
      <vt:lpstr>Vous en êtes où avec le solfège?</vt:lpstr>
      <vt:lpstr>On va vous raconter quoi?</vt:lpstr>
      <vt:lpstr>Mais au fait, c’est quoi la musique?</vt:lpstr>
      <vt:lpstr>Alors commençons par faire du bruit!</vt:lpstr>
      <vt:lpstr>Qu'est-ce que le son ? - Aspect physique</vt:lpstr>
      <vt:lpstr>Qu'est-ce que le son ? - Perception</vt:lpstr>
      <vt:lpstr>Qu'est-ce que le son ? - Perception</vt:lpstr>
      <vt:lpstr>Qu'est-ce que le son ? - Ca se complique…</vt:lpstr>
      <vt:lpstr>Merci!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Devenir musicien.ne Developper edition</dc:title>
  <cp:lastModifiedBy>Sylvain Coudert</cp:lastModifiedBy>
  <cp:revision>5</cp:revision>
  <dcterms:modified xsi:type="dcterms:W3CDTF">2022-04-17T09:59:08Z</dcterms:modified>
</cp:coreProperties>
</file>